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8" r:id="rId7"/>
    <p:sldId id="263" r:id="rId8"/>
    <p:sldId id="265" r:id="rId9"/>
    <p:sldId id="269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EFF3"/>
    <a:srgbClr val="32A851"/>
    <a:srgbClr val="98E0AB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869" autoAdjust="0"/>
  </p:normalViewPr>
  <p:slideViewPr>
    <p:cSldViewPr snapToGrid="0">
      <p:cViewPr varScale="1">
        <p:scale>
          <a:sx n="66" d="100"/>
          <a:sy n="66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41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433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63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30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10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7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36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9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1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3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E74D9-B2FB-42EF-8DA9-834CCE40B7DC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43CF7-8E83-4E65-B3F5-A37071CBE7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853" y="1844292"/>
            <a:ext cx="10255348" cy="261659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50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5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6: ( </a:t>
            </a:r>
            <a:r>
              <a:rPr lang="en-US" sz="5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Vẽ</a:t>
            </a: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trí</a:t>
            </a: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)</a:t>
            </a:r>
            <a:b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5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TRÌNH BÀY KHẨU HIỆU</a:t>
            </a:r>
            <a:endParaRPr lang="en-US" sz="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798170" y="668793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MĨ THUẬT 8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6853" y="668793"/>
            <a:ext cx="420556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Arial" pitchFamily="34" charset="0"/>
                <a:cs typeface="Arial" pitchFamily="34" charset="0"/>
              </a:rPr>
              <a:t>TRƯỜNG THCS BẠCH ĐẰNG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57032" y="6278155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Giáo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viên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Đoàn</a:t>
            </a:r>
            <a:r>
              <a:rPr lang="en-US" dirty="0">
                <a:latin typeface="Arial" pitchFamily="34" charset="0"/>
                <a:cs typeface="Arial" pitchFamily="34" charset="0"/>
              </a:rPr>
              <a:t> Kim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Xuân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73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885" y="820755"/>
            <a:ext cx="8890535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6582" y="2146318"/>
            <a:ext cx="9139311" cy="435133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-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 “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Khẩu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Hiệu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”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giấy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A4.</a:t>
            </a:r>
          </a:p>
          <a:p>
            <a:pPr marL="0" indent="0">
              <a:buNone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20197" y="5152571"/>
            <a:ext cx="7962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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1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625" y="631690"/>
            <a:ext cx="5954486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DẶN DÒ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5110" y="2187306"/>
            <a:ext cx="7907001" cy="2746375"/>
          </a:xfrm>
        </p:spPr>
        <p:txBody>
          <a:bodyPr>
            <a:normAutofit/>
          </a:bodyPr>
          <a:lstStyle/>
          <a:p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trước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LỌ HOA VÀ QUẢ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79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5298" y="250347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15298" y="14504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15298" y="352288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THỰC HÀNH: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83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9433" y="136235"/>
            <a:ext cx="10515600" cy="90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433" y="1037753"/>
            <a:ext cx="4708571" cy="567707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800" y="1037753"/>
            <a:ext cx="4267201" cy="56770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32" y="1037753"/>
            <a:ext cx="11332373" cy="276701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33" y="4041554"/>
            <a:ext cx="11332372" cy="26732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919" y="1084882"/>
            <a:ext cx="4053766" cy="55828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9489" y="1084881"/>
            <a:ext cx="3832739" cy="556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809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56" y="163178"/>
            <a:ext cx="10515600" cy="969641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20336" y="1762361"/>
            <a:ext cx="8083731" cy="786946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vi-VN" sz="3600" dirty="0" smtClean="0">
                <a:ea typeface="Calibri" panose="020F0502020204030204" pitchFamily="34" charset="0"/>
              </a:rPr>
              <a:t>H</a:t>
            </a:r>
            <a:r>
              <a:rPr lang="en-US" sz="3600" dirty="0" err="1" smtClean="0">
                <a:ea typeface="Calibri" panose="020F0502020204030204" pitchFamily="34" charset="0"/>
              </a:rPr>
              <a:t>ãy</a:t>
            </a:r>
            <a:r>
              <a:rPr lang="vi-VN" sz="3600" dirty="0" smtClean="0">
                <a:ea typeface="Calibri" panose="020F0502020204030204" pitchFamily="34" charset="0"/>
              </a:rPr>
              <a:t> </a:t>
            </a:r>
            <a:r>
              <a:rPr lang="vi-VN" sz="3600" dirty="0">
                <a:ea typeface="Calibri" panose="020F0502020204030204" pitchFamily="34" charset="0"/>
              </a:rPr>
              <a:t>nêu những kiễu chữ cơ bản</a:t>
            </a:r>
            <a:r>
              <a:rPr lang="vi-VN" sz="3600" dirty="0" smtClean="0">
                <a:ea typeface="Calibri" panose="020F0502020204030204" pitchFamily="34" charset="0"/>
              </a:rPr>
              <a:t>?</a:t>
            </a:r>
            <a:endParaRPr lang="en-US" sz="36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531365" y="3317966"/>
            <a:ext cx="9196252" cy="2299063"/>
          </a:xfrm>
          <a:prstGeom prst="wedgeRoundRectCallout">
            <a:avLst>
              <a:gd name="adj1" fmla="val -14352"/>
              <a:gd name="adj2" fmla="val -7680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Chữ 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hoa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nét </a:t>
            </a:r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thanh nét đậm, nét đều…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" name="Flowchart: Document 8"/>
          <p:cNvSpPr/>
          <p:nvPr/>
        </p:nvSpPr>
        <p:spPr>
          <a:xfrm>
            <a:off x="1194633" y="1901478"/>
            <a:ext cx="9869715" cy="1590378"/>
          </a:xfrm>
          <a:prstGeom prst="flowChartDocumen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Mục đích của khẩu hiệu trong cuộc sống</a:t>
            </a:r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?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2" name="Up Arrow Callout 11"/>
          <p:cNvSpPr/>
          <p:nvPr/>
        </p:nvSpPr>
        <p:spPr>
          <a:xfrm>
            <a:off x="1260056" y="3401867"/>
            <a:ext cx="9804292" cy="2519962"/>
          </a:xfrm>
          <a:prstGeom prst="upArrowCallou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</a:rPr>
              <a:t>Mục đích tuyên truyên 1 ngày lễ, 1 ngày kỉ niệm, 1 đợt thi đua</a:t>
            </a:r>
            <a:r>
              <a:rPr lang="vi-VN" sz="3600" dirty="0" smtClean="0">
                <a:solidFill>
                  <a:schemeClr val="tx1"/>
                </a:solidFill>
              </a:rPr>
              <a:t>…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80233" y="1246843"/>
            <a:ext cx="7368795" cy="2562782"/>
          </a:xfrm>
          <a:prstGeom prst="ellipse">
            <a:avLst/>
          </a:prstGeom>
          <a:solidFill>
            <a:srgbClr val="99FF99"/>
          </a:solidFill>
          <a:ln>
            <a:solidFill>
              <a:srgbClr val="32A8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Khẩu hiệu thường được trưng bày ở đâu</a:t>
            </a:r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3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Oval Callout 17"/>
          <p:cNvSpPr/>
          <p:nvPr/>
        </p:nvSpPr>
        <p:spPr>
          <a:xfrm>
            <a:off x="3513799" y="3893526"/>
            <a:ext cx="8420294" cy="2796962"/>
          </a:xfrm>
          <a:prstGeom prst="wedgeEllipseCallout">
            <a:avLst>
              <a:gd name="adj1" fmla="val -37745"/>
              <a:gd name="adj2" fmla="val -49235"/>
            </a:avLst>
          </a:prstGeom>
          <a:solidFill>
            <a:srgbClr val="95EFF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Thường được trưng bày ở nơi thoáng, dễ nhìn, dễ quan sát, nơi tập trung đông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71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4" grpId="1" build="p" animBg="1"/>
      <p:bldP spid="5" grpId="0" animBg="1"/>
      <p:bldP spid="5" grpId="1" animBg="1"/>
      <p:bldP spid="9" grpId="0" animBg="1"/>
      <p:bldP spid="9" grpId="1" animBg="1"/>
      <p:bldP spid="12" grpId="0" animBg="1"/>
      <p:bldP spid="12" grpId="1" animBg="1"/>
      <p:bldP spid="15" grpId="0" animBg="1"/>
      <p:bldP spid="15" grpId="1" animBg="1"/>
      <p:bldP spid="18" grpId="0" animBg="1"/>
      <p:bldP spid="1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52338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317" y="2537418"/>
            <a:ext cx="10570698" cy="314216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-"/>
            </a:pPr>
            <a:r>
              <a:rPr lang="vi-VN" sz="3600" dirty="0"/>
              <a:t>Mục đích tuyên truyên 1 ngày lễ, 1 ngày kỉ niệm, 1 đợt thi đua…</a:t>
            </a:r>
            <a:endParaRPr lang="en-US" sz="3600" dirty="0"/>
          </a:p>
          <a:p>
            <a:pPr>
              <a:buFont typeface="Arial" panose="020B0604020202020204" pitchFamily="34" charset="0"/>
              <a:buChar char="-"/>
            </a:pPr>
            <a:r>
              <a:rPr lang="vi-VN" sz="3600" dirty="0">
                <a:ea typeface="Calibri" panose="020F0502020204030204" pitchFamily="34" charset="0"/>
                <a:cs typeface="Arial" panose="020B0604020202020204" pitchFamily="34" charset="0"/>
              </a:rPr>
              <a:t>Thường được trưng bày ở nơi thoáng, dễ nhìn, dễ quan sát, nơi tập trung đông</a:t>
            </a: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người</a:t>
            </a:r>
            <a:r>
              <a:rPr lang="en-US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…</a:t>
            </a:r>
            <a:endParaRPr lang="en-US" sz="3600" dirty="0"/>
          </a:p>
          <a:p>
            <a:pPr marL="0" indent="0">
              <a:buNone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13035" y="5171749"/>
            <a:ext cx="7421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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346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39433" y="136235"/>
            <a:ext cx="10515600" cy="901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QUAN SÁT NHẬN XÉT: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9433" y="1306286"/>
            <a:ext cx="5796796" cy="9579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ea typeface="Times New Roman" panose="02020603050405020304" pitchFamily="18" charset="0"/>
              </a:rPr>
              <a:t>Chất liệu thường dùng?</a:t>
            </a:r>
            <a:endParaRPr lang="en-US" sz="3600" dirty="0">
              <a:solidFill>
                <a:schemeClr val="tx1"/>
              </a:solidFill>
              <a:ea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6" name="Rectangular Callout 15"/>
          <p:cNvSpPr/>
          <p:nvPr/>
        </p:nvSpPr>
        <p:spPr>
          <a:xfrm>
            <a:off x="1039433" y="2714172"/>
            <a:ext cx="5898396" cy="1277257"/>
          </a:xfrm>
          <a:prstGeom prst="wedgeRectCallout">
            <a:avLst>
              <a:gd name="adj1" fmla="val -23627"/>
              <a:gd name="adj2" fmla="val -82889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Giấy, vải, tường, </a:t>
            </a:r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…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Down Arrow Callout 16"/>
          <p:cNvSpPr/>
          <p:nvPr/>
        </p:nvSpPr>
        <p:spPr>
          <a:xfrm>
            <a:off x="638629" y="1785257"/>
            <a:ext cx="10814804" cy="2786742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Khẩu hiểu thường có màu sắc gì? Kiểu chữ thể hiện như thế nào?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Snip Same Side Corner Rectangle 19"/>
          <p:cNvSpPr/>
          <p:nvPr/>
        </p:nvSpPr>
        <p:spPr>
          <a:xfrm>
            <a:off x="524176" y="4593771"/>
            <a:ext cx="10929257" cy="1981200"/>
          </a:xfrm>
          <a:prstGeom prst="snip2Same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</a:rPr>
              <a:t>Màu sắc nổi bật, thường tương phản mạnh giữa màu chữ và màu nền. Kiểu chữ mạnh mẽ, khỏe khoắn, đơn giản, dễ đọc…</a:t>
            </a:r>
            <a:endParaRPr lang="en-US" sz="36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23" name="Double Wave 22"/>
          <p:cNvSpPr/>
          <p:nvPr/>
        </p:nvSpPr>
        <p:spPr>
          <a:xfrm>
            <a:off x="524176" y="1117584"/>
            <a:ext cx="11030857" cy="2619845"/>
          </a:xfrm>
          <a:prstGeom prst="doubleWav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rgbClr val="333333"/>
                </a:solidFill>
                <a:ea typeface="Calibri" panose="020F0502020204030204" pitchFamily="34" charset="0"/>
              </a:rPr>
              <a:t>Các khẩu hiệu có cách sắp xếp chữ giống nhau không? Có bao nhiêu cách trình bày khẩu hiệu</a:t>
            </a:r>
            <a:r>
              <a:rPr lang="vi-VN" sz="3600" dirty="0" smtClean="0">
                <a:solidFill>
                  <a:srgbClr val="333333"/>
                </a:solidFill>
                <a:ea typeface="Calibri" panose="020F0502020204030204" pitchFamily="34" charset="0"/>
              </a:rPr>
              <a:t>?</a:t>
            </a:r>
            <a:endParaRPr lang="en-US" sz="3600" dirty="0"/>
          </a:p>
        </p:txBody>
      </p:sp>
      <p:sp>
        <p:nvSpPr>
          <p:cNvPr id="26" name="Rounded Rectangular Callout 25"/>
          <p:cNvSpPr/>
          <p:nvPr/>
        </p:nvSpPr>
        <p:spPr>
          <a:xfrm>
            <a:off x="370945" y="4542971"/>
            <a:ext cx="11350172" cy="1915885"/>
          </a:xfrm>
          <a:prstGeom prst="wedgeRoundRectCallout">
            <a:avLst>
              <a:gd name="adj1" fmla="val -11753"/>
              <a:gd name="adj2" fmla="val -91343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Cách sắp xếp không giống nhau, tùy thuộc vào nội dung và khuôn khổ khẩu </a:t>
            </a:r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hiệu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64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6" grpId="0" animBg="1"/>
      <p:bldP spid="16" grpId="1" animBg="1"/>
      <p:bldP spid="17" grpId="0" animBg="1"/>
      <p:bldP spid="17" grpId="1" animBg="1"/>
      <p:bldP spid="20" grpId="0" animBg="1"/>
      <p:bldP spid="20" grpId="1" animBg="1"/>
      <p:bldP spid="23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900" y="3652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4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622085" y="1362091"/>
            <a:ext cx="6966857" cy="2917372"/>
          </a:xfrm>
          <a:prstGeom prst="cloudCallout">
            <a:avLst>
              <a:gd name="adj1" fmla="val 57084"/>
              <a:gd name="adj2" fmla="val 40112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Có mấy bước vẽ? </a:t>
            </a:r>
            <a:endParaRPr lang="en-US" sz="3600" dirty="0" smtClean="0">
              <a:solidFill>
                <a:schemeClr val="tx1"/>
              </a:solidFill>
              <a:ea typeface="Calibri" panose="020F0502020204030204" pitchFamily="34" charset="0"/>
            </a:endParaRPr>
          </a:p>
          <a:p>
            <a:pPr algn="ctr"/>
            <a:r>
              <a:rPr lang="vi-VN" sz="3600" dirty="0" smtClean="0">
                <a:solidFill>
                  <a:schemeClr val="tx1"/>
                </a:solidFill>
                <a:ea typeface="Calibri" panose="020F0502020204030204" pitchFamily="34" charset="0"/>
              </a:rPr>
              <a:t>kể </a:t>
            </a:r>
            <a:r>
              <a:rPr lang="vi-VN" sz="3600" dirty="0">
                <a:solidFill>
                  <a:schemeClr val="tx1"/>
                </a:solidFill>
                <a:ea typeface="Calibri" panose="020F0502020204030204" pitchFamily="34" charset="0"/>
              </a:rPr>
              <a:t>tên?</a:t>
            </a:r>
            <a:endParaRPr lang="en-US" sz="36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5742" y="3332373"/>
            <a:ext cx="43529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849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34242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17599" y="1223168"/>
            <a:ext cx="105228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vi-VN" sz="3600" dirty="0"/>
              <a:t>Có 4 bước:</a:t>
            </a:r>
            <a:endParaRPr lang="en-US" sz="3600" dirty="0"/>
          </a:p>
          <a:p>
            <a:pPr marL="571500" indent="-5715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sz="3600" dirty="0" smtClean="0"/>
              <a:t>B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vi-VN" sz="3600" dirty="0" smtClean="0"/>
              <a:t>1</a:t>
            </a:r>
            <a:r>
              <a:rPr lang="vi-VN" sz="3600" dirty="0"/>
              <a:t>: Ước lượng khuôn khổ dòng, khoảng cách các con chữ.</a:t>
            </a:r>
            <a:endParaRPr lang="en-US" sz="3600" dirty="0"/>
          </a:p>
          <a:p>
            <a:pPr marL="571500" indent="-5715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sz="3600" dirty="0" smtClean="0"/>
              <a:t>B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3600" dirty="0" smtClean="0"/>
              <a:t> </a:t>
            </a:r>
            <a:r>
              <a:rPr lang="vi-VN" sz="3600" dirty="0" smtClean="0"/>
              <a:t>2</a:t>
            </a:r>
            <a:r>
              <a:rPr lang="vi-VN" sz="3600" dirty="0"/>
              <a:t>: Phác thảo dòng chữ ( chiều cao, chiều dài dòng chữ…)</a:t>
            </a:r>
            <a:endParaRPr lang="en-US" sz="3600" dirty="0"/>
          </a:p>
          <a:p>
            <a:pPr marL="571500" indent="-57150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vi-VN" sz="3600" dirty="0" smtClean="0"/>
              <a:t>B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ước</a:t>
            </a:r>
            <a:r>
              <a:rPr lang="en-US" sz="3600" dirty="0" smtClean="0"/>
              <a:t> </a:t>
            </a:r>
            <a:r>
              <a:rPr lang="vi-VN" sz="3600" dirty="0" smtClean="0"/>
              <a:t>3</a:t>
            </a:r>
            <a:r>
              <a:rPr lang="vi-VN" sz="3600" dirty="0"/>
              <a:t>: Vẽ chi tiết.</a:t>
            </a:r>
            <a:endParaRPr lang="en-US" sz="3600" dirty="0"/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vi-VN" sz="3600" dirty="0" smtClean="0">
                <a:ea typeface="Calibri" panose="020F0502020204030204" pitchFamily="34" charset="0"/>
              </a:rPr>
              <a:t>B</a:t>
            </a:r>
            <a:r>
              <a:rPr lang="en-US" sz="36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ước</a:t>
            </a:r>
            <a:r>
              <a:rPr lang="en-US" sz="3600" dirty="0" smtClean="0">
                <a:ea typeface="Calibri" panose="020F0502020204030204" pitchFamily="34" charset="0"/>
              </a:rPr>
              <a:t> </a:t>
            </a:r>
            <a:r>
              <a:rPr lang="vi-VN" sz="3600" dirty="0" smtClean="0">
                <a:ea typeface="Calibri" panose="020F0502020204030204" pitchFamily="34" charset="0"/>
              </a:rPr>
              <a:t>4</a:t>
            </a:r>
            <a:r>
              <a:rPr lang="vi-VN" sz="3600" dirty="0">
                <a:ea typeface="Calibri" panose="020F0502020204030204" pitchFamily="34" charset="0"/>
              </a:rPr>
              <a:t>: Vẽ </a:t>
            </a:r>
            <a:r>
              <a:rPr lang="vi-VN" sz="3600" dirty="0" smtClean="0">
                <a:ea typeface="Calibri" panose="020F0502020204030204" pitchFamily="34" charset="0"/>
              </a:rPr>
              <a:t>màu</a:t>
            </a:r>
            <a:r>
              <a:rPr lang="en-US" sz="3600" dirty="0" smtClean="0">
                <a:ea typeface="Calibri" panose="020F0502020204030204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743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186" y="0"/>
            <a:ext cx="105156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CÁCH VẼ:</a:t>
            </a:r>
            <a:endParaRPr lang="en-US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23" y="812802"/>
            <a:ext cx="8230734" cy="300539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523" y="3818192"/>
            <a:ext cx="8230734" cy="2938209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8403774" y="2184868"/>
            <a:ext cx="682172" cy="26125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8403774" y="5156667"/>
            <a:ext cx="682172" cy="26125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9100462" y="1713153"/>
            <a:ext cx="2975429" cy="120468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Ngắt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sai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9100463" y="4684952"/>
            <a:ext cx="2975429" cy="1204685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Ngắt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câu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56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400</Words>
  <Application>Microsoft Office PowerPoint</Application>
  <PresentationFormat>Widescreen</PresentationFormat>
  <Paragraphs>44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Bài 6: ( Vẽ trang trí ) TRÌNH BÀY KHẨU HIỆU</vt:lpstr>
      <vt:lpstr>II. CÁCH VẼ:</vt:lpstr>
      <vt:lpstr>PowerPoint Presentation</vt:lpstr>
      <vt:lpstr>I. QUAN SÁT NHẬN XÉT:</vt:lpstr>
      <vt:lpstr>I. QUAN SÁT NHẬN XÉT:</vt:lpstr>
      <vt:lpstr>PowerPoint Presentation</vt:lpstr>
      <vt:lpstr>II. CÁCH VẼ:</vt:lpstr>
      <vt:lpstr>II. CÁCH VẼ:</vt:lpstr>
      <vt:lpstr>II. CÁCH VẼ:</vt:lpstr>
      <vt:lpstr>III. THỰC HÀNH:</vt:lpstr>
      <vt:lpstr>DẶN DÒ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14</cp:revision>
  <dcterms:created xsi:type="dcterms:W3CDTF">2021-09-28T04:24:05Z</dcterms:created>
  <dcterms:modified xsi:type="dcterms:W3CDTF">2021-10-02T05:47:36Z</dcterms:modified>
</cp:coreProperties>
</file>